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39" r:id="rId11"/>
    <p:sldId id="340" r:id="rId12"/>
    <p:sldId id="341" r:id="rId13"/>
    <p:sldId id="321" r:id="rId14"/>
    <p:sldId id="322" r:id="rId15"/>
    <p:sldId id="323" r:id="rId16"/>
    <p:sldId id="324" r:id="rId17"/>
    <p:sldId id="325" r:id="rId18"/>
    <p:sldId id="342" r:id="rId19"/>
    <p:sldId id="326" r:id="rId20"/>
    <p:sldId id="327" r:id="rId21"/>
    <p:sldId id="343" r:id="rId22"/>
    <p:sldId id="328" r:id="rId23"/>
    <p:sldId id="329" r:id="rId24"/>
    <p:sldId id="344" r:id="rId25"/>
    <p:sldId id="345" r:id="rId26"/>
    <p:sldId id="346" r:id="rId27"/>
    <p:sldId id="347" r:id="rId28"/>
    <p:sldId id="348" r:id="rId29"/>
    <p:sldId id="349" r:id="rId3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3/23/2016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1FB22E5-8C83-4054-9B1B-3AC06B01F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3/23/2016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3/23/2016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3/23/2016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3/23/2016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pPr rtl="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2.1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Control Structures (</a:t>
            </a:r>
            <a:r>
              <a:rPr lang="en-US" sz="3200" noProof="1" smtClean="0">
                <a:solidFill>
                  <a:schemeClr val="tx1"/>
                </a:solidFill>
                <a:latin typeface="Times New Roman" pitchFamily="18" charset="0"/>
              </a:rPr>
              <a:t>Selection)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Example: Print a number squared if it is less than 100</a:t>
            </a:r>
            <a:endParaRPr lang="ar-EG" sz="30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85956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928802"/>
            <a:ext cx="6129357" cy="4071966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800" dirty="0" smtClean="0"/>
              <a:t># include &lt;</a:t>
            </a:r>
            <a:r>
              <a:rPr lang="en-US" sz="1800" dirty="0" err="1" smtClean="0"/>
              <a:t>iostream.h</a:t>
            </a:r>
            <a:r>
              <a:rPr lang="en-US" sz="18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8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800" dirty="0" smtClean="0"/>
              <a:t>{</a:t>
            </a:r>
          </a:p>
          <a:p>
            <a:pPr algn="l" rtl="0">
              <a:buFontTx/>
              <a:buNone/>
            </a:pPr>
            <a:r>
              <a:rPr lang="en-US" sz="1800" dirty="0" smtClean="0"/>
              <a:t>int n, squared;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“ Enter a number: ” &lt;&lt; </a:t>
            </a:r>
            <a:r>
              <a:rPr lang="en-US" sz="1800" dirty="0" err="1" smtClean="0"/>
              <a:t>endl</a:t>
            </a:r>
            <a:r>
              <a:rPr lang="en-US" sz="1800" dirty="0" smtClean="0"/>
              <a:t> ; </a:t>
            </a:r>
          </a:p>
          <a:p>
            <a:pPr algn="l" rtl="0">
              <a:buFontTx/>
              <a:buNone/>
            </a:pPr>
            <a:r>
              <a:rPr lang="en-US" sz="1800" dirty="0" err="1" smtClean="0"/>
              <a:t>cin</a:t>
            </a:r>
            <a:r>
              <a:rPr lang="en-US" sz="1800" dirty="0" smtClean="0"/>
              <a:t> &gt;&gt; n ;</a:t>
            </a:r>
          </a:p>
          <a:p>
            <a:pPr algn="l" rtl="0">
              <a:buFontTx/>
              <a:buNone/>
            </a:pPr>
            <a:r>
              <a:rPr lang="en-US" sz="1800" dirty="0" smtClean="0"/>
              <a:t>if ( n &lt; 100 )  {</a:t>
            </a:r>
          </a:p>
          <a:p>
            <a:pPr algn="l" rtl="0">
              <a:buFontTx/>
              <a:buNone/>
            </a:pPr>
            <a:r>
              <a:rPr lang="en-US" sz="1800" dirty="0" smtClean="0"/>
              <a:t>squared = n * n ;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squared ;  }</a:t>
            </a:r>
          </a:p>
          <a:p>
            <a:pPr algn="l" rtl="0">
              <a:buFontTx/>
              <a:buNone/>
            </a:pPr>
            <a:r>
              <a:rPr lang="en-US" sz="1800" dirty="0" smtClean="0"/>
              <a:t>else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cout&lt;&lt; “ Your number is greater than 100” ;</a:t>
            </a:r>
          </a:p>
          <a:p>
            <a:pPr algn="l" rtl="0">
              <a:buFontTx/>
              <a:buNone/>
            </a:pPr>
            <a:r>
              <a:rPr lang="en-US" sz="1800" dirty="0" smtClean="0"/>
              <a:t>} </a:t>
            </a:r>
            <a:endParaRPr lang="ar-EG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Sorting Two Numbers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14518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785938"/>
            <a:ext cx="6415087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cout &lt;&lt; "Enter two integers: ";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Value1 &gt;&gt;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if (Value1 &gt; Value2)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int RememberValue1 =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Value1 =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Value2 = RememberValue1;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cout &lt;&lt; "The input in sorted order: "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&lt;&lt; Value1 &lt;&lt; " " &lt;&lt; Value2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algn="l" rtl="0"/>
            <a:endParaRPr lang="ar-EG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928670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Sorting Two Numbers - Semantics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7522" name="Object 0"/>
          <p:cNvGraphicFramePr>
            <a:graphicFrameLocks noChangeAspect="1"/>
          </p:cNvGraphicFramePr>
          <p:nvPr/>
        </p:nvGraphicFramePr>
        <p:xfrm>
          <a:off x="714348" y="1571644"/>
          <a:ext cx="7467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VISIO" r:id="rId4" imgW="3757680" imgH="3186000" progId="">
                  <p:embed/>
                </p:oleObj>
              </mc:Choice>
              <mc:Fallback>
                <p:oleObj name="VISIO" r:id="rId4" imgW="3757680" imgH="3186000" progId="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571644"/>
                        <a:ext cx="74676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28784"/>
            <a:ext cx="7643866" cy="330041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Courier New" pitchFamily="49" charset="0"/>
              </a:rPr>
              <a:t> if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 Only performs an action if the condition is true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Courier New" pitchFamily="49" charset="0"/>
              </a:rPr>
              <a:t> if/else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 A different action is performed when condition is true and when condition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81000" y="1181100"/>
            <a:ext cx="4619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Syntax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600" kern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</a:t>
            </a: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Expression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sz="2000" kern="0" dirty="0">
              <a:solidFill>
                <a:schemeClr val="tx1"/>
              </a:solidFill>
              <a:latin typeface="Courier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	  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/>
            </a:r>
            <a:b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</a:b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else</a:t>
            </a: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/>
            </a:r>
            <a:b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</a:b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  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800" kern="0" dirty="0">
              <a:solidFill>
                <a:schemeClr val="tx1"/>
              </a:solidFill>
              <a:latin typeface="Courier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If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Expression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 is true then execute</a:t>
            </a:r>
            <a:b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otherwise execute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endParaRPr lang="en-US" sz="20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600" kern="0" dirty="0">
                <a:solidFill>
                  <a:schemeClr val="tx1"/>
                </a:solidFill>
                <a:latin typeface="+mn-lt"/>
                <a:cs typeface="+mn-cs"/>
              </a:rPr>
              <a:t>	  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 (v == 0) {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  </a:t>
            </a:r>
            <a:r>
              <a:rPr lang="en-US" sz="20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cout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"v is 0";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}</a:t>
            </a:r>
            <a:b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</a:b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else {</a:t>
            </a:r>
            <a:b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</a:b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</a:t>
            </a:r>
            <a:r>
              <a:rPr lang="en-US" sz="20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cout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"v is not 0";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  }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602414" y="1489061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395914" y="2089136"/>
            <a:ext cx="2413000" cy="965200"/>
          </a:xfrm>
          <a:prstGeom prst="diamond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Expression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86314" y="3803636"/>
            <a:ext cx="1498600" cy="660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lnSpc>
                <a:spcPct val="170000"/>
              </a:lnSpc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Action</a:t>
            </a:r>
            <a:r>
              <a:rPr lang="en-US" sz="2800" baseline="-25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1</a:t>
            </a:r>
            <a:endParaRPr lang="en-US" sz="3200" baseline="-250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96114" y="3803636"/>
            <a:ext cx="1498600" cy="660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lnSpc>
                <a:spcPct val="160000"/>
              </a:lnSpc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Action</a:t>
            </a:r>
            <a:r>
              <a:rPr lang="en-US" sz="2800" baseline="-25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2</a:t>
            </a:r>
            <a:endParaRPr lang="en-US" sz="3200" baseline="-250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154614" y="2571736"/>
            <a:ext cx="306388" cy="1220788"/>
          </a:xfrm>
          <a:custGeom>
            <a:avLst/>
            <a:gdLst>
              <a:gd name="T0" fmla="*/ 2147483647 w 193"/>
              <a:gd name="T1" fmla="*/ 0 h 769"/>
              <a:gd name="T2" fmla="*/ 0 w 193"/>
              <a:gd name="T3" fmla="*/ 0 h 769"/>
              <a:gd name="T4" fmla="*/ 0 w 193"/>
              <a:gd name="T5" fmla="*/ 2147483647 h 769"/>
              <a:gd name="T6" fmla="*/ 0 60000 65536"/>
              <a:gd name="T7" fmla="*/ 0 60000 65536"/>
              <a:gd name="T8" fmla="*/ 0 60000 65536"/>
              <a:gd name="T9" fmla="*/ 0 w 193"/>
              <a:gd name="T10" fmla="*/ 0 h 769"/>
              <a:gd name="T11" fmla="*/ 193 w 193"/>
              <a:gd name="T12" fmla="*/ 769 h 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769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ar-EG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14939" y="3135299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true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424739" y="3059099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false</a:t>
            </a: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078414" y="4476736"/>
            <a:ext cx="3125788" cy="611188"/>
          </a:xfrm>
          <a:custGeom>
            <a:avLst/>
            <a:gdLst>
              <a:gd name="T0" fmla="*/ 0 w 1969"/>
              <a:gd name="T1" fmla="*/ 0 h 385"/>
              <a:gd name="T2" fmla="*/ 0 w 1969"/>
              <a:gd name="T3" fmla="*/ 2147483647 h 385"/>
              <a:gd name="T4" fmla="*/ 2147483647 w 1969"/>
              <a:gd name="T5" fmla="*/ 2147483647 h 385"/>
              <a:gd name="T6" fmla="*/ 2147483647 w 1969"/>
              <a:gd name="T7" fmla="*/ 0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1969"/>
              <a:gd name="T13" fmla="*/ 0 h 385"/>
              <a:gd name="T14" fmla="*/ 1969 w 1969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9" h="385">
                <a:moveTo>
                  <a:pt x="0" y="0"/>
                </a:moveTo>
                <a:lnTo>
                  <a:pt x="0" y="384"/>
                </a:lnTo>
                <a:lnTo>
                  <a:pt x="1968" y="384"/>
                </a:lnTo>
                <a:lnTo>
                  <a:pt x="1968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ar-EG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6602414" y="5086336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821614" y="2571736"/>
            <a:ext cx="458788" cy="1220788"/>
          </a:xfrm>
          <a:custGeom>
            <a:avLst/>
            <a:gdLst>
              <a:gd name="T0" fmla="*/ 0 w 289"/>
              <a:gd name="T1" fmla="*/ 0 h 769"/>
              <a:gd name="T2" fmla="*/ 2147483647 w 289"/>
              <a:gd name="T3" fmla="*/ 0 h 769"/>
              <a:gd name="T4" fmla="*/ 2147483647 w 289"/>
              <a:gd name="T5" fmla="*/ 2147483647 h 769"/>
              <a:gd name="T6" fmla="*/ 0 60000 65536"/>
              <a:gd name="T7" fmla="*/ 0 60000 65536"/>
              <a:gd name="T8" fmla="*/ 0 60000 65536"/>
              <a:gd name="T9" fmla="*/ 0 w 289"/>
              <a:gd name="T10" fmla="*/ 0 h 769"/>
              <a:gd name="T11" fmla="*/ 289 w 289"/>
              <a:gd name="T12" fmla="*/ 769 h 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769">
                <a:moveTo>
                  <a:pt x="0" y="0"/>
                </a:moveTo>
                <a:lnTo>
                  <a:pt x="288" y="0"/>
                </a:lnTo>
                <a:lnTo>
                  <a:pt x="288" y="768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ar-EG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526214" y="1428736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526214" y="5543536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85900"/>
            <a:ext cx="7772400" cy="430053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Psuedocode</a:t>
            </a:r>
            <a:endParaRPr lang="en-US" sz="2400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if student’s grade is greater than or equal to 60</a:t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print “Passed”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else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	print “Failed” 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endParaRPr lang="en-US" sz="2400" i="1" dirty="0" smtClean="0">
              <a:solidFill>
                <a:schemeClr val="accent2"/>
              </a:solidFill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C++ code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 pitchFamily="49" charset="0"/>
              </a:rPr>
              <a:t>if ( grade &gt;= 60 ) 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   cout &lt;&lt; "Passed";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else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   cout &lt;&lt; "Failed";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452586"/>
            <a:ext cx="7915300" cy="483393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Ternary conditional operator (</a:t>
            </a:r>
            <a:r>
              <a:rPr lang="en-US" sz="2800" b="1" dirty="0" smtClean="0">
                <a:latin typeface="Courier New" pitchFamily="49" charset="0"/>
              </a:rPr>
              <a:t>?:</a:t>
            </a:r>
            <a:r>
              <a:rPr lang="en-US" sz="2800" dirty="0" smtClean="0"/>
              <a:t>)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Takes three arguments (condition, value if </a:t>
            </a:r>
            <a:r>
              <a:rPr lang="en-US" sz="2400" b="1" dirty="0" smtClean="0">
                <a:latin typeface="Courier New" pitchFamily="49" charset="0"/>
              </a:rPr>
              <a:t>true</a:t>
            </a:r>
            <a:r>
              <a:rPr lang="en-US" sz="2400" dirty="0" smtClean="0"/>
              <a:t>, value if </a:t>
            </a:r>
            <a:r>
              <a:rPr lang="en-US" sz="2400" b="1" dirty="0" smtClean="0">
                <a:latin typeface="Courier New" pitchFamily="49" charset="0"/>
              </a:rPr>
              <a:t>false</a:t>
            </a:r>
            <a:r>
              <a:rPr lang="en-US" sz="2400" dirty="0" smtClean="0"/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Our </a:t>
            </a:r>
            <a:r>
              <a:rPr lang="en-US" sz="2800" dirty="0" err="1" smtClean="0"/>
              <a:t>pseudocode</a:t>
            </a:r>
            <a:r>
              <a:rPr lang="en-US" sz="2800" dirty="0" smtClean="0"/>
              <a:t> could be written: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cout &lt;&lt; ( grade &gt;= 60 ? “Passed” : “Failed” );</a:t>
            </a:r>
          </a:p>
          <a:p>
            <a:pPr algn="l" rtl="0" eaLnBrk="1" hangingPunct="1"/>
            <a:endParaRPr lang="en-US" sz="2400" b="1" dirty="0" smtClean="0">
              <a:latin typeface="Courier New" pitchFamily="49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42910" y="1062038"/>
            <a:ext cx="7572428" cy="2435844"/>
            <a:chOff x="312" y="2345"/>
            <a:chExt cx="2256" cy="95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471" y="3072"/>
              <a:ext cx="836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0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41" y="2630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80" y="3072"/>
              <a:ext cx="843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1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78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891" y="2630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04" y="2717"/>
              <a:ext cx="0" cy="1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76" y="2717"/>
              <a:ext cx="0" cy="1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306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312" y="2859"/>
              <a:ext cx="544" cy="105"/>
              <a:chOff x="0" y="0"/>
              <a:chExt cx="20583" cy="22022"/>
            </a:xfrm>
          </p:grpSpPr>
          <p:sp>
            <p:nvSpPr>
              <p:cNvPr id="32" name="Rectangle 14"/>
              <p:cNvSpPr>
                <a:spLocks noChangeArrowheads="1"/>
              </p:cNvSpPr>
              <p:nvPr/>
            </p:nvSpPr>
            <p:spPr bwMode="auto">
              <a:xfrm>
                <a:off x="1612" y="4583"/>
                <a:ext cx="18971" cy="1743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 dirty="0">
                    <a:latin typeface="Courier New" pitchFamily="49" charset="0"/>
                  </a:rPr>
                  <a:t>print “Failed”</a:t>
                </a:r>
              </a:p>
              <a:p>
                <a:pPr>
                  <a:spcBef>
                    <a:spcPct val="0"/>
                  </a:spcBef>
                </a:pPr>
                <a:endParaRPr lang="en-US" sz="1400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090" y="2881"/>
              <a:ext cx="478" cy="5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400" dirty="0">
                  <a:latin typeface="Courier New" pitchFamily="49" charset="0"/>
                </a:rPr>
                <a:t>print “Passed”</a:t>
              </a:r>
            </a:p>
            <a:p>
              <a:pPr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040" y="2859"/>
              <a:ext cx="528" cy="9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5" y="0"/>
                  </a:moveTo>
                  <a:lnTo>
                    <a:pt x="19985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1422" y="3051"/>
              <a:ext cx="0" cy="247"/>
              <a:chOff x="-25" y="0"/>
              <a:chExt cx="20049" cy="20000"/>
            </a:xfrm>
          </p:grpSpPr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0081" y="3981"/>
                <a:ext cx="163" cy="12135"/>
              </a:xfrm>
              <a:custGeom>
                <a:avLst/>
                <a:gdLst>
                  <a:gd name="T0" fmla="*/ 0 w 20000"/>
                  <a:gd name="T1" fmla="*/ 11 h 20000"/>
                  <a:gd name="T2" fmla="*/ 0 w 20000"/>
                  <a:gd name="T3" fmla="*/ 0 h 20000"/>
                  <a:gd name="T4" fmla="*/ 0 60000 65536"/>
                  <a:gd name="T5" fmla="*/ 0 60000 65536"/>
                  <a:gd name="T6" fmla="*/ 0 w 20000"/>
                  <a:gd name="T7" fmla="*/ 0 h 20000"/>
                  <a:gd name="T8" fmla="*/ 20000 w 20000"/>
                  <a:gd name="T9" fmla="*/ 20000 h 200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000" h="20000">
                    <a:moveTo>
                      <a:pt x="0" y="19947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-25" y="16116"/>
                <a:ext cx="19723" cy="3884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1" name="Oval 21"/>
              <p:cNvSpPr>
                <a:spLocks noChangeArrowheads="1"/>
              </p:cNvSpPr>
              <p:nvPr/>
            </p:nvSpPr>
            <p:spPr bwMode="auto">
              <a:xfrm>
                <a:off x="301" y="0"/>
                <a:ext cx="19723" cy="3885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>
              <a:off x="575" y="2345"/>
              <a:ext cx="1714" cy="542"/>
              <a:chOff x="1363" y="0"/>
              <a:chExt cx="17280" cy="20001"/>
            </a:xfrm>
          </p:grpSpPr>
          <p:grpSp>
            <p:nvGrpSpPr>
              <p:cNvPr id="19" name="Group 23"/>
              <p:cNvGrpSpPr>
                <a:grpSpLocks/>
              </p:cNvGrpSpPr>
              <p:nvPr/>
            </p:nvGrpSpPr>
            <p:grpSpPr bwMode="auto">
              <a:xfrm>
                <a:off x="9779" y="0"/>
                <a:ext cx="484" cy="7257"/>
                <a:chOff x="1409" y="0"/>
                <a:chExt cx="17182" cy="20000"/>
              </a:xfrm>
            </p:grpSpPr>
            <p:sp>
              <p:nvSpPr>
                <p:cNvPr id="26" name="Freeform 24"/>
                <p:cNvSpPr>
                  <a:spLocks/>
                </p:cNvSpPr>
                <p:nvPr/>
              </p:nvSpPr>
              <p:spPr bwMode="auto">
                <a:xfrm>
                  <a:off x="9929" y="5041"/>
                  <a:ext cx="142" cy="14959"/>
                </a:xfrm>
                <a:custGeom>
                  <a:avLst/>
                  <a:gdLst>
                    <a:gd name="T0" fmla="*/ 0 w 20000"/>
                    <a:gd name="T1" fmla="*/ 257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0" y="1994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triangle" w="med" len="sm"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" name="Oval 25"/>
                <p:cNvSpPr>
                  <a:spLocks noChangeArrowheads="1"/>
                </p:cNvSpPr>
                <p:nvPr/>
              </p:nvSpPr>
              <p:spPr bwMode="auto">
                <a:xfrm>
                  <a:off x="1409" y="0"/>
                  <a:ext cx="17182" cy="492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20" name="Group 26"/>
              <p:cNvGrpSpPr>
                <a:grpSpLocks/>
              </p:cNvGrpSpPr>
              <p:nvPr/>
            </p:nvGrpSpPr>
            <p:grpSpPr bwMode="auto">
              <a:xfrm>
                <a:off x="1363" y="7257"/>
                <a:ext cx="17280" cy="12744"/>
                <a:chOff x="-2" y="-195"/>
                <a:chExt cx="20002" cy="20390"/>
              </a:xfrm>
            </p:grpSpPr>
            <p:sp>
              <p:nvSpPr>
                <p:cNvPr id="21" name="Freeform 27"/>
                <p:cNvSpPr>
                  <a:spLocks/>
                </p:cNvSpPr>
                <p:nvPr/>
              </p:nvSpPr>
              <p:spPr bwMode="auto">
                <a:xfrm>
                  <a:off x="14444" y="10000"/>
                  <a:ext cx="5556" cy="24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" name="Freeform 28"/>
                <p:cNvSpPr>
                  <a:spLocks/>
                </p:cNvSpPr>
                <p:nvPr/>
              </p:nvSpPr>
              <p:spPr bwMode="auto">
                <a:xfrm>
                  <a:off x="-2" y="10000"/>
                  <a:ext cx="5556" cy="24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grpSp>
              <p:nvGrpSpPr>
                <p:cNvPr id="23" name="Group 29"/>
                <p:cNvGrpSpPr>
                  <a:grpSpLocks/>
                </p:cNvGrpSpPr>
                <p:nvPr/>
              </p:nvGrpSpPr>
              <p:grpSpPr bwMode="auto">
                <a:xfrm>
                  <a:off x="5536" y="-195"/>
                  <a:ext cx="8889" cy="20390"/>
                  <a:chOff x="0" y="0"/>
                  <a:chExt cx="20000" cy="20000"/>
                </a:xfrm>
              </p:grpSpPr>
              <p:sp>
                <p:nvSpPr>
                  <p:cNvPr id="24" name="Freeform 3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>
                      <a:gd name="T0" fmla="*/ 19990 w 20000"/>
                      <a:gd name="T1" fmla="*/ 10000 h 20000"/>
                      <a:gd name="T2" fmla="*/ 9990 w 20000"/>
                      <a:gd name="T3" fmla="*/ 19977 h 20000"/>
                      <a:gd name="T4" fmla="*/ 0 w 20000"/>
                      <a:gd name="T5" fmla="*/ 10000 h 20000"/>
                      <a:gd name="T6" fmla="*/ 9990 w 20000"/>
                      <a:gd name="T7" fmla="*/ 0 h 20000"/>
                      <a:gd name="T8" fmla="*/ 19990 w 20000"/>
                      <a:gd name="T9" fmla="*/ 10000 h 20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000"/>
                      <a:gd name="T16" fmla="*/ 0 h 20000"/>
                      <a:gd name="T17" fmla="*/ 20000 w 20000"/>
                      <a:gd name="T18" fmla="*/ 20000 h 20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000" h="20000">
                        <a:moveTo>
                          <a:pt x="19990" y="10000"/>
                        </a:moveTo>
                        <a:lnTo>
                          <a:pt x="9990" y="19977"/>
                        </a:lnTo>
                        <a:lnTo>
                          <a:pt x="0" y="10000"/>
                        </a:lnTo>
                        <a:lnTo>
                          <a:pt x="9990" y="0"/>
                        </a:lnTo>
                        <a:lnTo>
                          <a:pt x="19990" y="100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EG"/>
                  </a:p>
                </p:txBody>
              </p:sp>
              <p:sp>
                <p:nvSpPr>
                  <p:cNvPr id="2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5" y="8287"/>
                    <a:ext cx="11261" cy="4375"/>
                  </a:xfrm>
                  <a:prstGeom prst="rect">
                    <a:avLst/>
                  </a:prstGeom>
                  <a:noFill/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r>
                      <a:rPr lang="en-US" sz="1400">
                        <a:latin typeface="Courier New" pitchFamily="49" charset="0"/>
                      </a:rPr>
                      <a:t>grade &gt;= 60</a:t>
                    </a:r>
                  </a:p>
                  <a:p>
                    <a:pPr>
                      <a:spcBef>
                        <a:spcPct val="0"/>
                      </a:spcBef>
                    </a:pPr>
                    <a:endParaRPr lang="en-US" sz="1400">
                      <a:solidFill>
                        <a:schemeClr val="tx1"/>
                      </a:solidFill>
                      <a:latin typeface="Courier New" pitchFamily="49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Finding the Maximum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643063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709738"/>
            <a:ext cx="6129357" cy="41481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cout &lt;&lt; "Enter two integers: ";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err="1" smtClean="0">
                <a:latin typeface="Courier New" pitchFamily="49" charset="0"/>
              </a:rPr>
              <a:t>cin</a:t>
            </a:r>
            <a:r>
              <a:rPr lang="en-US" sz="1700" b="1" dirty="0" smtClean="0">
                <a:latin typeface="Courier New" pitchFamily="49" charset="0"/>
              </a:rPr>
              <a:t> &gt;&gt; Value1 &gt;&gt;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Max;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if (Value1 &lt; Value2)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	 Max =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else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	 Max =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cout &lt;&lt; "Maximum of inputs is: " &lt;&lt; Max &lt;&lt; </a:t>
            </a:r>
            <a:r>
              <a:rPr lang="en-US" sz="1700" b="1" dirty="0" err="1" smtClean="0">
                <a:latin typeface="Courier New" pitchFamily="49" charset="0"/>
              </a:rPr>
              <a:t>endl</a:t>
            </a:r>
            <a:r>
              <a:rPr lang="en-US" sz="1700" b="1" dirty="0" smtClean="0">
                <a:latin typeface="Courier New" pitchFamily="49" charset="0"/>
              </a:rPr>
              <a:t>;</a:t>
            </a:r>
          </a:p>
          <a:p>
            <a:pPr algn="l" rtl="0"/>
            <a:endParaRPr lang="ar-EG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Example: Finding the Maximum - Semantics</a:t>
            </a:r>
            <a:endParaRPr lang="ar-EG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157698" name="Object 4"/>
          <p:cNvGraphicFramePr>
            <a:graphicFrameLocks noChangeAspect="1"/>
          </p:cNvGraphicFramePr>
          <p:nvPr/>
        </p:nvGraphicFramePr>
        <p:xfrm>
          <a:off x="428625" y="1635125"/>
          <a:ext cx="8072465" cy="486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1" name="VISIO" r:id="rId4" imgW="4400640" imgH="2850120" progId="Visio.Drawing.6">
                  <p:embed/>
                </p:oleObj>
              </mc:Choice>
              <mc:Fallback>
                <p:oleObj name="VISIO" r:id="rId4" imgW="4400640" imgH="285012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635125"/>
                        <a:ext cx="8072465" cy="486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14422"/>
            <a:ext cx="7458100" cy="52864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300" dirty="0" smtClean="0"/>
              <a:t>Nested </a:t>
            </a:r>
            <a:r>
              <a:rPr lang="en-US" sz="2300" b="1" dirty="0" smtClean="0">
                <a:latin typeface="Courier New" pitchFamily="49" charset="0"/>
              </a:rPr>
              <a:t>if/else</a:t>
            </a:r>
            <a:r>
              <a:rPr lang="en-US" sz="2300" dirty="0" smtClean="0"/>
              <a:t> structures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1900" dirty="0" smtClean="0"/>
              <a:t>Test for multiple cases by placing </a:t>
            </a:r>
            <a:r>
              <a:rPr lang="en-US" sz="1900" b="1" dirty="0" smtClean="0">
                <a:latin typeface="Courier New" pitchFamily="49" charset="0"/>
              </a:rPr>
              <a:t>if/else</a:t>
            </a:r>
            <a:r>
              <a:rPr lang="en-US" sz="1900" dirty="0" smtClean="0"/>
              <a:t> selection structures inside </a:t>
            </a:r>
            <a:r>
              <a:rPr lang="en-US" sz="1900" b="1" dirty="0" smtClean="0">
                <a:latin typeface="Courier New" pitchFamily="49" charset="0"/>
              </a:rPr>
              <a:t>if/else</a:t>
            </a:r>
            <a:r>
              <a:rPr lang="en-US" sz="1900" dirty="0" smtClean="0"/>
              <a:t> selection structures.</a:t>
            </a:r>
          </a:p>
          <a:p>
            <a:pPr lvl="2" algn="l" rtl="0" eaLnBrk="1" hangingPunct="1">
              <a:buFontTx/>
              <a:buNone/>
            </a:pPr>
            <a:r>
              <a:rPr lang="en-US" sz="1900" dirty="0" smtClean="0"/>
              <a:t>	</a:t>
            </a:r>
            <a:r>
              <a:rPr lang="en-US" sz="1900" i="1" dirty="0" smtClean="0">
                <a:solidFill>
                  <a:srgbClr val="002060"/>
                </a:solidFill>
              </a:rPr>
              <a:t>if student’s grade is greater than or equal to 90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Print “A”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else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if student’s grade is greater than or equal to 80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Print “B”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else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   if student’s grade is greater than or equal to 70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   Print “C”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else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   if student’s grade is greater than or equal to 60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      Print “D”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      else</a:t>
            </a:r>
          </a:p>
          <a:p>
            <a:pPr lvl="2" algn="l" rtl="0" eaLnBrk="1" hangingPunct="1">
              <a:buFontTx/>
              <a:buNone/>
            </a:pPr>
            <a:r>
              <a:rPr lang="en-US" sz="1900" i="1" dirty="0" smtClean="0">
                <a:solidFill>
                  <a:srgbClr val="002060"/>
                </a:solidFill>
              </a:rPr>
              <a:t>                Print “F”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1900" dirty="0" smtClean="0"/>
              <a:t>Once a condition is met, the rest of the statements are skipped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818690"/>
            <a:ext cx="792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1</a:t>
            </a: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.	The if Selection Structure	</a:t>
            </a:r>
            <a:b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2.	The if/else Selection Structure</a:t>
            </a:r>
          </a:p>
          <a:p>
            <a:pPr>
              <a:lnSpc>
                <a:spcPct val="150000"/>
              </a:lnSpc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3</a:t>
            </a: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.	The switch Multiple-Selection Structure</a:t>
            </a: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Compound statement: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Set of statements within a pair of braces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Example:</a:t>
            </a:r>
          </a:p>
          <a:p>
            <a:pPr lvl="3" algn="l" rtl="0"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latin typeface="Courier New" pitchFamily="49" charset="0"/>
              </a:rPr>
              <a:t>if ( grade &gt;= 60 )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cout &lt;&lt; "Passed.\n";	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else {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cout &lt;&lt; "Failed.\n";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cout &lt;&lt; "You must take this course again.\n";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}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Without the braces,</a:t>
            </a:r>
          </a:p>
          <a:p>
            <a:pPr lvl="1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cout &lt;&lt; "You must take this course again.\n";</a:t>
            </a:r>
          </a:p>
          <a:p>
            <a:pPr lvl="1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wo</a:t>
            </a:r>
            <a:r>
              <a:rPr lang="en-US" sz="2000" dirty="0" smtClean="0"/>
              <a:t>uld be automatically executed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Block</a:t>
            </a:r>
          </a:p>
          <a:p>
            <a:pPr marL="914400" lvl="1" indent="-457200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Compound statements with declarations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Example: Convert a student degree to a grade </a:t>
            </a:r>
            <a:endParaRPr lang="ar-EG" sz="3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8596" y="1428750"/>
            <a:ext cx="5786438" cy="48577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500034" y="1500188"/>
            <a:ext cx="5629275" cy="4786332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200" dirty="0" smtClean="0"/>
              <a:t># include &lt;</a:t>
            </a:r>
            <a:r>
              <a:rPr lang="en-US" sz="1200" dirty="0" err="1" smtClean="0"/>
              <a:t>iostream.h</a:t>
            </a:r>
            <a:r>
              <a:rPr lang="en-US" sz="12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2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300" dirty="0" smtClean="0"/>
              <a:t>{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int degree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cout &lt;&lt; “ Please enter your degree, it should be in the range from 0 to 100 “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</a:t>
            </a:r>
            <a:r>
              <a:rPr lang="en-US" sz="1300" dirty="0" err="1" smtClean="0"/>
              <a:t>cin</a:t>
            </a:r>
            <a:r>
              <a:rPr lang="en-US" sz="1300" dirty="0" smtClean="0"/>
              <a:t> &gt;&gt; degree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if ( degree &gt; = 0 &amp;&amp; degree &lt; = 100 )  {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if ( degree &gt; = 90)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Excellent….Your grade is A ”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else if ( degree &gt; = 80)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Very Good….Your grade is B ”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else if ( degree &gt; = 70 )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Good…Your grade is C ”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else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You Fail “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}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else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cout &lt;&lt; “ </a:t>
            </a:r>
            <a:r>
              <a:rPr lang="en-US" sz="1200" dirty="0" smtClean="0"/>
              <a:t>You enter a wrong degree, you should enter a number between 0 and 100</a:t>
            </a:r>
            <a:r>
              <a:rPr lang="en-US" sz="1300" dirty="0" smtClean="0"/>
              <a:t>”;</a:t>
            </a:r>
          </a:p>
          <a:p>
            <a:pPr algn="l" rtl="0">
              <a:buFontTx/>
              <a:buNone/>
            </a:pPr>
            <a:r>
              <a:rPr lang="en-US" sz="1300" dirty="0" smtClean="0"/>
              <a:t>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57950" y="1511638"/>
          <a:ext cx="2143140" cy="484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Condition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Grade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less than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Fail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</a:t>
            </a:r>
            <a:r>
              <a:rPr lang="en-US" sz="3600" noProof="1" smtClean="0"/>
              <a:t>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8770"/>
            <a:ext cx="7243786" cy="47577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Syntax errors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Errors caught by compiler</a:t>
            </a:r>
          </a:p>
          <a:p>
            <a:pPr lvl="1" algn="l" rtl="0" eaLnBrk="1" hangingPunct="1"/>
            <a:endParaRPr lang="en-US" sz="12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Logic errors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Errors which have their effect at execution time</a:t>
            </a:r>
          </a:p>
          <a:p>
            <a:pPr lvl="2" algn="l" rtl="0" eaLnBrk="1" hangingPunct="1"/>
            <a:r>
              <a:rPr lang="en-US" sz="2400" dirty="0" smtClean="0"/>
              <a:t>- Non-fatal logic errors</a:t>
            </a:r>
          </a:p>
          <a:p>
            <a:pPr lvl="3" algn="l" rtl="0" eaLnBrk="1" hangingPunct="1"/>
            <a:r>
              <a:rPr lang="en-US" sz="2400" dirty="0" smtClean="0"/>
              <a:t>program runs, but has incorrect output</a:t>
            </a:r>
          </a:p>
          <a:p>
            <a:pPr lvl="2" algn="l" rtl="0" eaLnBrk="1" hangingPunct="1"/>
            <a:r>
              <a:rPr lang="en-US" sz="2400" dirty="0" smtClean="0"/>
              <a:t>- Fatal logic errors</a:t>
            </a:r>
          </a:p>
          <a:p>
            <a:pPr lvl="3" algn="l" rtl="0" eaLnBrk="1" hangingPunct="1"/>
            <a:r>
              <a:rPr lang="en-US" sz="2400" dirty="0" smtClean="0"/>
              <a:t>program exits prematurely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noProof="1"/>
              <a:t>3</a:t>
            </a:r>
            <a:r>
              <a:rPr lang="en-US" sz="3200" noProof="1" smtClean="0"/>
              <a:t>.    The Switch Multiple-Selection Structure</a:t>
            </a:r>
            <a:endParaRPr lang="en-US" sz="3200" dirty="0"/>
          </a:p>
        </p:txBody>
      </p:sp>
      <p:sp>
        <p:nvSpPr>
          <p:cNvPr id="4" name="Rectangle 82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066800"/>
            <a:ext cx="8215370" cy="200501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switch</a:t>
            </a:r>
            <a:endParaRPr lang="en-US" sz="20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 Useful when variable or expression is tested for multiple values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 Consists of a series of </a:t>
            </a:r>
            <a:r>
              <a:rPr lang="en-US" sz="2100" b="1" dirty="0" smtClean="0">
                <a:latin typeface="Courier New" pitchFamily="49" charset="0"/>
              </a:rPr>
              <a:t>case</a:t>
            </a:r>
            <a:r>
              <a:rPr lang="en-US" sz="2100" dirty="0" smtClean="0"/>
              <a:t> labels and an optional </a:t>
            </a:r>
            <a:r>
              <a:rPr lang="en-US" sz="2100" b="1" dirty="0" smtClean="0">
                <a:latin typeface="Courier New" pitchFamily="49" charset="0"/>
              </a:rPr>
              <a:t>default</a:t>
            </a:r>
            <a:r>
              <a:rPr lang="en-US" sz="2100" dirty="0" smtClean="0"/>
              <a:t> case</a:t>
            </a:r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966790" y="2438400"/>
            <a:ext cx="6248416" cy="4114800"/>
            <a:chOff x="344" y="2025"/>
            <a:chExt cx="2198" cy="2051"/>
          </a:xfrm>
        </p:grpSpPr>
        <p:sp>
          <p:nvSpPr>
            <p:cNvPr id="6" name="Freeform 59"/>
            <p:cNvSpPr>
              <a:spLocks/>
            </p:cNvSpPr>
            <p:nvPr/>
          </p:nvSpPr>
          <p:spPr bwMode="auto">
            <a:xfrm>
              <a:off x="648" y="2076"/>
              <a:ext cx="0" cy="14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7" name="Oval 58"/>
            <p:cNvSpPr>
              <a:spLocks noChangeArrowheads="1"/>
            </p:cNvSpPr>
            <p:nvPr/>
          </p:nvSpPr>
          <p:spPr bwMode="auto">
            <a:xfrm>
              <a:off x="624" y="2025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8" name="Freeform 57"/>
            <p:cNvSpPr>
              <a:spLocks/>
            </p:cNvSpPr>
            <p:nvPr/>
          </p:nvSpPr>
          <p:spPr bwMode="auto">
            <a:xfrm>
              <a:off x="936" y="2321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Rectangle 56"/>
            <p:cNvSpPr>
              <a:spLocks noChangeArrowheads="1"/>
            </p:cNvSpPr>
            <p:nvPr/>
          </p:nvSpPr>
          <p:spPr bwMode="auto">
            <a:xfrm>
              <a:off x="918" y="2238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0" name="Freeform 55"/>
            <p:cNvSpPr>
              <a:spLocks/>
            </p:cNvSpPr>
            <p:nvPr/>
          </p:nvSpPr>
          <p:spPr bwMode="auto">
            <a:xfrm>
              <a:off x="1672" y="2321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1" name="Oval 54"/>
            <p:cNvSpPr>
              <a:spLocks noChangeArrowheads="1"/>
            </p:cNvSpPr>
            <p:nvPr/>
          </p:nvSpPr>
          <p:spPr bwMode="auto">
            <a:xfrm>
              <a:off x="624" y="4028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53"/>
            <p:cNvSpPr>
              <a:spLocks/>
            </p:cNvSpPr>
            <p:nvPr/>
          </p:nvSpPr>
          <p:spPr bwMode="auto">
            <a:xfrm>
              <a:off x="648" y="2810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Rectangle 52"/>
            <p:cNvSpPr>
              <a:spLocks noChangeArrowheads="1"/>
            </p:cNvSpPr>
            <p:nvPr/>
          </p:nvSpPr>
          <p:spPr bwMode="auto">
            <a:xfrm>
              <a:off x="696" y="2811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4" name="Rectangle 51"/>
            <p:cNvSpPr>
              <a:spLocks noChangeArrowheads="1"/>
            </p:cNvSpPr>
            <p:nvPr/>
          </p:nvSpPr>
          <p:spPr bwMode="auto">
            <a:xfrm>
              <a:off x="624" y="3014"/>
              <a:ext cx="48" cy="2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000" b="1">
                  <a:latin typeface="Courier New" pitchFamily="49" charset="0"/>
                </a:rPr>
                <a:t>.</a:t>
              </a:r>
              <a:endParaRPr lang="en-US" sz="1000">
                <a:latin typeface="Courier New" pitchFamily="49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000" b="1">
                  <a:latin typeface="Courier New" pitchFamily="49" charset="0"/>
                </a:rPr>
                <a:t>.</a:t>
              </a:r>
              <a:endParaRPr lang="en-US" sz="1000">
                <a:latin typeface="Courier New" pitchFamily="49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000" b="1">
                  <a:latin typeface="Courier New" pitchFamily="49" charset="0"/>
                </a:rPr>
                <a:t>.</a:t>
              </a:r>
              <a:endParaRPr lang="en-US" sz="10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5" name="Freeform 50"/>
            <p:cNvSpPr>
              <a:spLocks/>
            </p:cNvSpPr>
            <p:nvPr/>
          </p:nvSpPr>
          <p:spPr bwMode="auto">
            <a:xfrm>
              <a:off x="2392" y="2321"/>
              <a:ext cx="14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6" name="Freeform 49"/>
            <p:cNvSpPr>
              <a:spLocks/>
            </p:cNvSpPr>
            <p:nvPr/>
          </p:nvSpPr>
          <p:spPr bwMode="auto">
            <a:xfrm>
              <a:off x="2541" y="2321"/>
              <a:ext cx="0" cy="162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9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7" name="Freeform 48"/>
            <p:cNvSpPr>
              <a:spLocks/>
            </p:cNvSpPr>
            <p:nvPr/>
          </p:nvSpPr>
          <p:spPr bwMode="auto">
            <a:xfrm>
              <a:off x="654" y="3948"/>
              <a:ext cx="18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19996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360" y="2222"/>
              <a:ext cx="576" cy="197"/>
              <a:chOff x="0" y="0"/>
              <a:chExt cx="20000" cy="20000"/>
            </a:xfrm>
          </p:grpSpPr>
          <p:sp>
            <p:nvSpPr>
              <p:cNvPr id="61" name="Freeform 4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62" name="Rectangle 46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case</a:t>
                </a:r>
                <a:r>
                  <a:rPr lang="en-US" sz="1000">
                    <a:latin typeface="Courier New" pitchFamily="49" charset="0"/>
                  </a:rPr>
                  <a:t> a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42"/>
            <p:cNvGrpSpPr>
              <a:grpSpLocks/>
            </p:cNvGrpSpPr>
            <p:nvPr/>
          </p:nvGrpSpPr>
          <p:grpSpPr bwMode="auto">
            <a:xfrm>
              <a:off x="1128" y="2278"/>
              <a:ext cx="544" cy="84"/>
              <a:chOff x="0" y="0"/>
              <a:chExt cx="20000" cy="20000"/>
            </a:xfrm>
          </p:grpSpPr>
          <p:sp>
            <p:nvSpPr>
              <p:cNvPr id="59" name="Rectangle 44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>
                    <a:latin typeface="Courier New" pitchFamily="49" charset="0"/>
                  </a:rPr>
                  <a:t>case a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60" name="Freeform 4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20" name="Group 39"/>
            <p:cNvGrpSpPr>
              <a:grpSpLocks/>
            </p:cNvGrpSpPr>
            <p:nvPr/>
          </p:nvGrpSpPr>
          <p:grpSpPr bwMode="auto">
            <a:xfrm>
              <a:off x="1864" y="2278"/>
              <a:ext cx="528" cy="84"/>
              <a:chOff x="0" y="0"/>
              <a:chExt cx="20000" cy="20000"/>
            </a:xfrm>
          </p:grpSpPr>
          <p:sp>
            <p:nvSpPr>
              <p:cNvPr id="57" name="Rectangle 41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break</a:t>
                </a:r>
                <a:endParaRPr lang="en-US" sz="100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8" name="Freeform 4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648" y="2417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2" name="Freeform 37"/>
            <p:cNvSpPr>
              <a:spLocks/>
            </p:cNvSpPr>
            <p:nvPr/>
          </p:nvSpPr>
          <p:spPr bwMode="auto">
            <a:xfrm>
              <a:off x="936" y="27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3" name="Freeform 36"/>
            <p:cNvSpPr>
              <a:spLocks/>
            </p:cNvSpPr>
            <p:nvPr/>
          </p:nvSpPr>
          <p:spPr bwMode="auto">
            <a:xfrm>
              <a:off x="1672" y="27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2392" y="2708"/>
              <a:ext cx="14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25" name="Group 32"/>
            <p:cNvGrpSpPr>
              <a:grpSpLocks/>
            </p:cNvGrpSpPr>
            <p:nvPr/>
          </p:nvGrpSpPr>
          <p:grpSpPr bwMode="auto">
            <a:xfrm>
              <a:off x="360" y="2609"/>
              <a:ext cx="576" cy="197"/>
              <a:chOff x="0" y="0"/>
              <a:chExt cx="20000" cy="20000"/>
            </a:xfrm>
          </p:grpSpPr>
          <p:sp>
            <p:nvSpPr>
              <p:cNvPr id="55" name="Freeform 3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6" name="Rectangle 33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case</a:t>
                </a:r>
                <a:r>
                  <a:rPr lang="en-US" sz="1000">
                    <a:latin typeface="Courier New" pitchFamily="49" charset="0"/>
                  </a:rPr>
                  <a:t> b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29"/>
            <p:cNvGrpSpPr>
              <a:grpSpLocks/>
            </p:cNvGrpSpPr>
            <p:nvPr/>
          </p:nvGrpSpPr>
          <p:grpSpPr bwMode="auto">
            <a:xfrm>
              <a:off x="1128" y="2665"/>
              <a:ext cx="544" cy="84"/>
              <a:chOff x="0" y="0"/>
              <a:chExt cx="20000" cy="20000"/>
            </a:xfrm>
          </p:grpSpPr>
          <p:sp>
            <p:nvSpPr>
              <p:cNvPr id="53" name="Rectangle 31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>
                    <a:latin typeface="Courier New" pitchFamily="49" charset="0"/>
                  </a:rPr>
                  <a:t>case b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1864" y="2665"/>
              <a:ext cx="528" cy="84"/>
              <a:chOff x="0" y="0"/>
              <a:chExt cx="20000" cy="20000"/>
            </a:xfrm>
          </p:grpSpPr>
          <p:sp>
            <p:nvSpPr>
              <p:cNvPr id="51" name="Rectangle 28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break</a:t>
                </a:r>
                <a:endParaRPr lang="en-US" sz="100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2" name="Freeform 2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96" y="2436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648" y="3884"/>
              <a:ext cx="0" cy="143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4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696" y="3611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648" y="3217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auto">
            <a:xfrm>
              <a:off x="936" y="35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1672" y="35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5" name="Freeform 19"/>
            <p:cNvSpPr>
              <a:spLocks/>
            </p:cNvSpPr>
            <p:nvPr/>
          </p:nvSpPr>
          <p:spPr bwMode="auto">
            <a:xfrm>
              <a:off x="2392" y="3508"/>
              <a:ext cx="14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36" name="Group 16"/>
            <p:cNvGrpSpPr>
              <a:grpSpLocks/>
            </p:cNvGrpSpPr>
            <p:nvPr/>
          </p:nvGrpSpPr>
          <p:grpSpPr bwMode="auto">
            <a:xfrm>
              <a:off x="360" y="3409"/>
              <a:ext cx="576" cy="197"/>
              <a:chOff x="0" y="0"/>
              <a:chExt cx="20000" cy="20000"/>
            </a:xfrm>
          </p:grpSpPr>
          <p:sp>
            <p:nvSpPr>
              <p:cNvPr id="49" name="Freeform 18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0" name="Rectangle 17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case</a:t>
                </a:r>
                <a:r>
                  <a:rPr lang="en-US" sz="1000">
                    <a:latin typeface="Courier New" pitchFamily="49" charset="0"/>
                  </a:rPr>
                  <a:t> z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7" name="Group 13"/>
            <p:cNvGrpSpPr>
              <a:grpSpLocks/>
            </p:cNvGrpSpPr>
            <p:nvPr/>
          </p:nvGrpSpPr>
          <p:grpSpPr bwMode="auto">
            <a:xfrm>
              <a:off x="1128" y="3465"/>
              <a:ext cx="544" cy="84"/>
              <a:chOff x="0" y="0"/>
              <a:chExt cx="20000" cy="20000"/>
            </a:xfrm>
          </p:grpSpPr>
          <p:sp>
            <p:nvSpPr>
              <p:cNvPr id="47" name="Rectangle 15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dirty="0">
                    <a:latin typeface="Courier New" pitchFamily="49" charset="0"/>
                  </a:rPr>
                  <a:t>case z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48" name="Freeform 1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8" name="Group 10"/>
            <p:cNvGrpSpPr>
              <a:grpSpLocks/>
            </p:cNvGrpSpPr>
            <p:nvPr/>
          </p:nvGrpSpPr>
          <p:grpSpPr bwMode="auto">
            <a:xfrm>
              <a:off x="1864" y="3465"/>
              <a:ext cx="528" cy="84"/>
              <a:chOff x="0" y="0"/>
              <a:chExt cx="20000" cy="20000"/>
            </a:xfrm>
          </p:grpSpPr>
          <p:sp>
            <p:nvSpPr>
              <p:cNvPr id="45" name="Rectangle 12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break</a:t>
                </a:r>
                <a:endParaRPr lang="en-US" sz="100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46" name="Freeform 11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918" y="2628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918" y="3427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648" y="3606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42" name="Group 4"/>
            <p:cNvGrpSpPr>
              <a:grpSpLocks/>
            </p:cNvGrpSpPr>
            <p:nvPr/>
          </p:nvGrpSpPr>
          <p:grpSpPr bwMode="auto">
            <a:xfrm>
              <a:off x="344" y="3798"/>
              <a:ext cx="608" cy="84"/>
              <a:chOff x="0" y="0"/>
              <a:chExt cx="20000" cy="20000"/>
            </a:xfrm>
          </p:grpSpPr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592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default</a:t>
                </a:r>
                <a:r>
                  <a:rPr lang="en-US" sz="1000">
                    <a:latin typeface="Courier New" pitchFamily="49" charset="0"/>
                  </a:rPr>
                  <a:t>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44" name="Freeform 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7 w 20000"/>
                  <a:gd name="T1" fmla="*/ 0 h 20000"/>
                  <a:gd name="T2" fmla="*/ 19987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7" y="0"/>
                    </a:moveTo>
                    <a:lnTo>
                      <a:pt x="19987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noProof="1"/>
              <a:t>3</a:t>
            </a:r>
            <a:r>
              <a:rPr lang="en-US" sz="3200" noProof="1" smtClean="0"/>
              <a:t>.    The Switch Multiple-Selection Structure</a:t>
            </a:r>
            <a:endParaRPr lang="en-US" sz="3200" dirty="0" smtClean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Example: Decide a letter is vowel or not</a:t>
            </a:r>
            <a:endParaRPr lang="ar-EG" sz="2800" b="1" dirty="0">
              <a:solidFill>
                <a:srgbClr val="FF0000"/>
              </a:solidFill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643063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285852" y="1643050"/>
            <a:ext cx="60579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switch (</a:t>
            </a:r>
            <a:r>
              <a:rPr lang="en-US" sz="1900" b="1" dirty="0" err="1" smtClean="0">
                <a:latin typeface="Courier New" pitchFamily="49" charset="0"/>
              </a:rPr>
              <a:t>ch</a:t>
            </a:r>
            <a:r>
              <a:rPr lang="en-US" sz="1900" b="1" dirty="0" smtClean="0">
                <a:latin typeface="Courier New" pitchFamily="49" charset="0"/>
              </a:rPr>
              <a:t>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'a': case 'A':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'e': case 'E':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</a:t>
            </a:r>
            <a:r>
              <a:rPr lang="en-US" sz="1900" b="1" dirty="0" err="1" smtClean="0">
                <a:latin typeface="Courier New" pitchFamily="49" charset="0"/>
              </a:rPr>
              <a:t>i</a:t>
            </a:r>
            <a:r>
              <a:rPr lang="en-US" sz="1900" b="1" dirty="0" smtClean="0">
                <a:latin typeface="Courier New" pitchFamily="49" charset="0"/>
              </a:rPr>
              <a:t>': case 'I':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'o': case 'O':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'u': case 'U':</a:t>
            </a:r>
            <a:br>
              <a:rPr lang="en-US" sz="1900" b="1" dirty="0" smtClean="0">
                <a:latin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</a:rPr>
              <a:t>	cout &lt;&lt; </a:t>
            </a:r>
            <a:r>
              <a:rPr lang="en-US" sz="1900" b="1" dirty="0" err="1" smtClean="0">
                <a:latin typeface="Courier New" pitchFamily="49" charset="0"/>
              </a:rPr>
              <a:t>ch</a:t>
            </a:r>
            <a:r>
              <a:rPr lang="en-US" sz="1900" b="1" dirty="0" smtClean="0">
                <a:latin typeface="Courier New" pitchFamily="49" charset="0"/>
              </a:rPr>
              <a:t> &lt;&lt; " is a vowel" &lt;&lt; </a:t>
            </a:r>
            <a:r>
              <a:rPr lang="en-US" sz="1900" b="1" dirty="0" err="1" smtClean="0">
                <a:latin typeface="Courier New" pitchFamily="49" charset="0"/>
              </a:rPr>
              <a:t>endl</a:t>
            </a:r>
            <a:r>
              <a:rPr lang="en-US" sz="1900" b="1" dirty="0" smtClean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	break;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default:</a:t>
            </a:r>
            <a:br>
              <a:rPr lang="en-US" sz="1900" b="1" dirty="0" smtClean="0">
                <a:latin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</a:rPr>
              <a:t>	cout &lt;&lt; </a:t>
            </a:r>
            <a:r>
              <a:rPr lang="en-US" sz="1900" b="1" dirty="0" err="1" smtClean="0">
                <a:latin typeface="Courier New" pitchFamily="49" charset="0"/>
              </a:rPr>
              <a:t>ch</a:t>
            </a:r>
            <a:r>
              <a:rPr lang="en-US" sz="1900" b="1" dirty="0" smtClean="0">
                <a:latin typeface="Courier New" pitchFamily="49" charset="0"/>
              </a:rPr>
              <a:t> &lt;&lt; " is not a vowel" &lt;&lt; </a:t>
            </a:r>
            <a:r>
              <a:rPr lang="en-US" sz="1900" b="1" dirty="0" err="1" smtClean="0">
                <a:latin typeface="Courier New" pitchFamily="49" charset="0"/>
              </a:rPr>
              <a:t>endl</a:t>
            </a:r>
            <a:r>
              <a:rPr lang="en-US" sz="1900" b="1" dirty="0" smtClean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}</a:t>
            </a:r>
          </a:p>
          <a:p>
            <a:pPr algn="l" rtl="0"/>
            <a:endParaRPr lang="ar-EG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2CFD24-7BB5-4114-AECC-2C87DD7A656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variables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/>
            </a:r>
            <a:br>
              <a:rPr lang="en-US" sz="1600" smtClean="0">
                <a:cs typeface="Times New Roman" pitchFamily="18" charset="0"/>
              </a:rPr>
            </a:br>
            <a:r>
              <a:rPr lang="en-US" sz="1600" smtClean="0">
                <a:cs typeface="Times New Roman" pitchFamily="18" charset="0"/>
              </a:rPr>
              <a:t>2.  Input data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2.1  Use switch loop to update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count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500834"/>
            <a:chOff x="0" y="0"/>
            <a:chExt cx="3072" cy="1274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3287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	// Fig. 2.22: fig02_22.cpp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32874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5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	// Counting letter grades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374"/>
              <a:chOff x="0" y="777"/>
              <a:chExt cx="3072" cy="374"/>
            </a:xfrm>
          </p:grpSpPr>
          <p:sp>
            <p:nvSpPr>
              <p:cNvPr id="32872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3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 </a:t>
                </a:r>
                <a:r>
                  <a:rPr lang="en-US" sz="1200" b="1">
                    <a:latin typeface="Courier New" pitchFamily="49" charset="0"/>
                  </a:rPr>
                  <a:t>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32870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1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32868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9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32866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7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32864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5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32862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3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32860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1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32858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9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374"/>
              <a:chOff x="0" y="3769"/>
              <a:chExt cx="3072" cy="374"/>
            </a:xfrm>
          </p:grpSpPr>
          <p:sp>
            <p:nvSpPr>
              <p:cNvPr id="32856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7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grade,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one grade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374"/>
              <a:chOff x="0" y="4143"/>
              <a:chExt cx="3072" cy="374"/>
            </a:xfrm>
          </p:grpSpPr>
          <p:sp>
            <p:nvSpPr>
              <p:cNvPr id="32854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5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       aCount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A's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374"/>
              <a:chOff x="0" y="4517"/>
              <a:chExt cx="3072" cy="374"/>
            </a:xfrm>
          </p:grpSpPr>
          <p:sp>
            <p:nvSpPr>
              <p:cNvPr id="32852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3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 dirty="0">
                    <a:latin typeface="Courier New" pitchFamily="49" charset="0"/>
                  </a:rPr>
                  <a:t>       </a:t>
                </a:r>
                <a:r>
                  <a:rPr lang="en-US" sz="1200" b="1" dirty="0" err="1">
                    <a:latin typeface="Courier New" pitchFamily="49" charset="0"/>
                  </a:rPr>
                  <a:t>bCount</a:t>
                </a:r>
                <a:r>
                  <a:rPr lang="en-US" sz="1200" b="1" dirty="0">
                    <a:latin typeface="Courier New" pitchFamily="49" charset="0"/>
                  </a:rPr>
                  <a:t> = 0,  </a:t>
                </a: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// number of B's</a:t>
                </a:r>
                <a:endParaRPr lang="en-US" sz="1200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374"/>
              <a:chOff x="0" y="4891"/>
              <a:chExt cx="3072" cy="374"/>
            </a:xfrm>
          </p:grpSpPr>
          <p:sp>
            <p:nvSpPr>
              <p:cNvPr id="32850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1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    cCount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C's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374"/>
              <a:chOff x="0" y="5265"/>
              <a:chExt cx="3072" cy="374"/>
            </a:xfrm>
          </p:grpSpPr>
          <p:sp>
            <p:nvSpPr>
              <p:cNvPr id="32848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9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   dCount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D's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374"/>
              <a:chOff x="0" y="5639"/>
              <a:chExt cx="3072" cy="374"/>
            </a:xfrm>
          </p:grpSpPr>
          <p:sp>
            <p:nvSpPr>
              <p:cNvPr id="32846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7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   fCount = 0;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F's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374"/>
              <a:chOff x="0" y="6013"/>
              <a:chExt cx="3072" cy="374"/>
            </a:xfrm>
          </p:grpSpPr>
          <p:sp>
            <p:nvSpPr>
              <p:cNvPr id="32844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5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374"/>
              <a:chOff x="0" y="6387"/>
              <a:chExt cx="3072" cy="374"/>
            </a:xfrm>
          </p:grpSpPr>
          <p:sp>
            <p:nvSpPr>
              <p:cNvPr id="32842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3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cout &lt;&lt; "Enter the letter grades." &lt;&lt; endl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374"/>
              <a:chOff x="0" y="6761"/>
              <a:chExt cx="3072" cy="374"/>
            </a:xfrm>
          </p:grpSpPr>
          <p:sp>
            <p:nvSpPr>
              <p:cNvPr id="32840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1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        &lt;&lt; "Enter the EOF character to end input."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374"/>
              <a:chOff x="0" y="7135"/>
              <a:chExt cx="3072" cy="374"/>
            </a:xfrm>
          </p:grpSpPr>
          <p:sp>
            <p:nvSpPr>
              <p:cNvPr id="32838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9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374"/>
              <a:chOff x="0" y="7509"/>
              <a:chExt cx="3072" cy="374"/>
            </a:xfrm>
          </p:grpSpPr>
          <p:sp>
            <p:nvSpPr>
              <p:cNvPr id="32836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7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while</a:t>
                </a:r>
                <a:r>
                  <a:rPr lang="en-US" sz="1200" b="1">
                    <a:latin typeface="Courier New" pitchFamily="49" charset="0"/>
                  </a:rPr>
                  <a:t> ( ( grade = cin.get() ) != EOF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374"/>
              <a:chOff x="0" y="7883"/>
              <a:chExt cx="3072" cy="374"/>
            </a:xfrm>
          </p:grpSpPr>
          <p:sp>
            <p:nvSpPr>
              <p:cNvPr id="32834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5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374"/>
              <a:chOff x="0" y="8257"/>
              <a:chExt cx="3072" cy="374"/>
            </a:xfrm>
          </p:grpSpPr>
          <p:sp>
            <p:nvSpPr>
              <p:cNvPr id="32832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3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switch</a:t>
                </a:r>
                <a:r>
                  <a:rPr lang="en-US" sz="1200" b="1">
                    <a:latin typeface="Courier New" pitchFamily="49" charset="0"/>
                  </a:rPr>
                  <a:t> ( grade ) {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switch nested in while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31"/>
              <a:ext cx="3072" cy="374"/>
              <a:chOff x="0" y="8631"/>
              <a:chExt cx="3072" cy="374"/>
            </a:xfrm>
          </p:grpSpPr>
          <p:sp>
            <p:nvSpPr>
              <p:cNvPr id="32830" name="Rectangle 74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1" name="Rectangle 75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9005"/>
              <a:ext cx="3072" cy="374"/>
              <a:chOff x="0" y="9005"/>
              <a:chExt cx="3072" cy="374"/>
            </a:xfrm>
          </p:grpSpPr>
          <p:sp>
            <p:nvSpPr>
              <p:cNvPr id="32828" name="Rectangle 77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9" name="Rectangle 78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>
                    <a:latin typeface="Courier New" pitchFamily="49" charset="0"/>
                  </a:rPr>
                  <a:t> 'A':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A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79"/>
              <a:ext cx="3072" cy="374"/>
              <a:chOff x="0" y="9379"/>
              <a:chExt cx="3072" cy="374"/>
            </a:xfrm>
          </p:grpSpPr>
          <p:sp>
            <p:nvSpPr>
              <p:cNvPr id="32826" name="Rectangle 80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7" name="Rectangle 81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 dirty="0">
                    <a:latin typeface="Courier New" pitchFamily="49" charset="0"/>
                  </a:rPr>
                  <a:t>      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 dirty="0">
                    <a:latin typeface="Courier New" pitchFamily="49" charset="0"/>
                  </a:rPr>
                  <a:t> 'a':  </a:t>
                </a: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// or lowercase a</a:t>
                </a:r>
                <a:endParaRPr lang="en-US" sz="1200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53"/>
              <a:ext cx="3072" cy="374"/>
              <a:chOff x="0" y="9753"/>
              <a:chExt cx="3072" cy="374"/>
            </a:xfrm>
          </p:grpSpPr>
          <p:sp>
            <p:nvSpPr>
              <p:cNvPr id="32824" name="Rectangle 83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5" name="Rectangle 84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            ++aCount;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127"/>
              <a:ext cx="3072" cy="374"/>
              <a:chOff x="0" y="10127"/>
              <a:chExt cx="3072" cy="374"/>
            </a:xfrm>
          </p:grpSpPr>
          <p:sp>
            <p:nvSpPr>
              <p:cNvPr id="32822" name="Rectangle 86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3" name="Rectangle 87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latin typeface="Courier New" pitchFamily="49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200" b="1">
                    <a:latin typeface="Courier New" pitchFamily="49" charset="0"/>
                  </a:rPr>
                  <a:t>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necessary to exit switch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501"/>
              <a:ext cx="3072" cy="374"/>
              <a:chOff x="0" y="10501"/>
              <a:chExt cx="3072" cy="374"/>
            </a:xfrm>
          </p:grpSpPr>
          <p:sp>
            <p:nvSpPr>
              <p:cNvPr id="32820" name="Rectangle 89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1" name="Rectangle 90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68" name="Group 91"/>
            <p:cNvGrpSpPr>
              <a:grpSpLocks/>
            </p:cNvGrpSpPr>
            <p:nvPr/>
          </p:nvGrpSpPr>
          <p:grpSpPr bwMode="auto">
            <a:xfrm>
              <a:off x="0" y="10875"/>
              <a:ext cx="3072" cy="374"/>
              <a:chOff x="0" y="10875"/>
              <a:chExt cx="3072" cy="374"/>
            </a:xfrm>
          </p:grpSpPr>
          <p:sp>
            <p:nvSpPr>
              <p:cNvPr id="32818" name="Rectangle 92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9" name="Rectangle 93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30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>
                    <a:latin typeface="Courier New" pitchFamily="49" charset="0"/>
                  </a:rPr>
                  <a:t> 'B':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B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69" name="Group 94"/>
            <p:cNvGrpSpPr>
              <a:grpSpLocks/>
            </p:cNvGrpSpPr>
            <p:nvPr/>
          </p:nvGrpSpPr>
          <p:grpSpPr bwMode="auto">
            <a:xfrm>
              <a:off x="0" y="11249"/>
              <a:ext cx="3072" cy="374"/>
              <a:chOff x="0" y="11249"/>
              <a:chExt cx="3072" cy="374"/>
            </a:xfrm>
          </p:grpSpPr>
          <p:sp>
            <p:nvSpPr>
              <p:cNvPr id="32816" name="Rectangle 95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7" name="Rectangle 96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31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>
                    <a:latin typeface="Courier New" pitchFamily="49" charset="0"/>
                  </a:rPr>
                  <a:t> 'b':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or lowercase b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72" name="Group 97"/>
            <p:cNvGrpSpPr>
              <a:grpSpLocks/>
            </p:cNvGrpSpPr>
            <p:nvPr/>
          </p:nvGrpSpPr>
          <p:grpSpPr bwMode="auto">
            <a:xfrm>
              <a:off x="0" y="11623"/>
              <a:ext cx="3072" cy="374"/>
              <a:chOff x="0" y="11623"/>
              <a:chExt cx="3072" cy="374"/>
            </a:xfrm>
          </p:grpSpPr>
          <p:sp>
            <p:nvSpPr>
              <p:cNvPr id="32814" name="Rectangle 98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5" name="Rectangle 99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32	</a:t>
                </a:r>
                <a:r>
                  <a:rPr lang="en-US" sz="1200" b="1">
                    <a:latin typeface="Courier New" pitchFamily="49" charset="0"/>
                  </a:rPr>
                  <a:t>            ++bCount;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73" name="Group 100"/>
            <p:cNvGrpSpPr>
              <a:grpSpLocks/>
            </p:cNvGrpSpPr>
            <p:nvPr/>
          </p:nvGrpSpPr>
          <p:grpSpPr bwMode="auto">
            <a:xfrm>
              <a:off x="0" y="11997"/>
              <a:ext cx="3072" cy="374"/>
              <a:chOff x="0" y="11997"/>
              <a:chExt cx="3072" cy="374"/>
            </a:xfrm>
          </p:grpSpPr>
          <p:sp>
            <p:nvSpPr>
              <p:cNvPr id="32812" name="Rectangle 101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3" name="Rectangle 102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33	</a:t>
                </a:r>
                <a:r>
                  <a:rPr lang="en-US" sz="1200" b="1">
                    <a:latin typeface="Courier New" pitchFamily="49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2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76" name="Group 103"/>
            <p:cNvGrpSpPr>
              <a:grpSpLocks/>
            </p:cNvGrpSpPr>
            <p:nvPr/>
          </p:nvGrpSpPr>
          <p:grpSpPr bwMode="auto">
            <a:xfrm>
              <a:off x="0" y="12371"/>
              <a:ext cx="3072" cy="374"/>
              <a:chOff x="0" y="12371"/>
              <a:chExt cx="3072" cy="374"/>
            </a:xfrm>
          </p:grpSpPr>
          <p:sp>
            <p:nvSpPr>
              <p:cNvPr id="32810" name="Rectangle 104"/>
              <p:cNvSpPr>
                <a:spLocks noChangeArrowheads="1"/>
              </p:cNvSpPr>
              <p:nvPr/>
            </p:nvSpPr>
            <p:spPr bwMode="auto">
              <a:xfrm>
                <a:off x="0" y="1237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1" name="Rectangle 105"/>
              <p:cNvSpPr>
                <a:spLocks noChangeArrowheads="1"/>
              </p:cNvSpPr>
              <p:nvPr/>
            </p:nvSpPr>
            <p:spPr bwMode="auto">
              <a:xfrm>
                <a:off x="0" y="1237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777" name="Group 110"/>
          <p:cNvGrpSpPr>
            <a:grpSpLocks/>
          </p:cNvGrpSpPr>
          <p:nvPr/>
        </p:nvGrpSpPr>
        <p:grpSpPr bwMode="auto">
          <a:xfrm>
            <a:off x="1981200" y="4267200"/>
            <a:ext cx="4419600" cy="533400"/>
            <a:chOff x="1152" y="480"/>
            <a:chExt cx="2784" cy="336"/>
          </a:xfrm>
        </p:grpSpPr>
        <p:sp>
          <p:nvSpPr>
            <p:cNvPr id="32774" name="Rectangle 106"/>
            <p:cNvSpPr>
              <a:spLocks noChangeArrowheads="1"/>
            </p:cNvSpPr>
            <p:nvPr/>
          </p:nvSpPr>
          <p:spPr bwMode="auto">
            <a:xfrm>
              <a:off x="1632" y="480"/>
              <a:ext cx="2304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solidFill>
                    <a:schemeClr val="tx1"/>
                  </a:solidFill>
                </a:rPr>
                <a:t> statement is used</a:t>
              </a:r>
            </a:p>
          </p:txBody>
        </p:sp>
        <p:sp>
          <p:nvSpPr>
            <p:cNvPr id="32775" name="Line 108"/>
            <p:cNvSpPr>
              <a:spLocks noChangeShapeType="1"/>
            </p:cNvSpPr>
            <p:nvPr/>
          </p:nvSpPr>
          <p:spPr bwMode="auto">
            <a:xfrm flipH="1">
              <a:off x="1152" y="57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60FDA7-5995-4349-8880-1445FEDC42E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2.1  Use switch loop to update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count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results</a:t>
            </a:r>
            <a:r>
              <a:rPr lang="en-US" smtClean="0"/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500834"/>
            <a:chOff x="0" y="0"/>
            <a:chExt cx="3072" cy="134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390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1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35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'C':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C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390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'c':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or lowercase c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390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37	</a:t>
                </a:r>
                <a:r>
                  <a:rPr lang="en-US" sz="1100" b="1">
                    <a:latin typeface="Courier New" pitchFamily="49" charset="0"/>
                  </a:rPr>
                  <a:t>            ++cCount;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390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390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389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'D':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D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389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41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'd':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or lowercase d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389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         ++dCount;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389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43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389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388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'F':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F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388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46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'f':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or lowercase f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388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latin typeface="Courier New" pitchFamily="49" charset="0"/>
                  </a:rPr>
                  <a:t>            ++fCount;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388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48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388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387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50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'\n':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ignore newlines, 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387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'\t':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tabs,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387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 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and spaces in input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387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53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3871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2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3869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0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55	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default</a:t>
                </a:r>
                <a:r>
                  <a:rPr lang="en-US" sz="1100" b="1">
                    <a:latin typeface="Courier New" pitchFamily="49" charset="0"/>
                  </a:rPr>
                  <a:t>: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catch all other characters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3867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8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latin typeface="Courier New" pitchFamily="49" charset="0"/>
                  </a:rPr>
                  <a:t>            cout &lt;&lt; "Incorrect letter grade entered."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3865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6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latin typeface="Courier New" pitchFamily="49" charset="0"/>
                  </a:rPr>
                  <a:t>                 &lt;&lt; " Enter a new grade."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3863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4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33CC33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 dirty="0">
                    <a:latin typeface="Courier New" pitchFamily="49" charset="0"/>
                  </a:rPr>
                  <a:t>           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 dirty="0">
                    <a:latin typeface="Courier New" pitchFamily="49" charset="0"/>
                  </a:rPr>
                  <a:t>;  </a:t>
                </a:r>
                <a:r>
                  <a:rPr lang="en-US" sz="1100" b="1" dirty="0">
                    <a:solidFill>
                      <a:srgbClr val="33CC33"/>
                    </a:solidFill>
                    <a:latin typeface="Courier New" pitchFamily="49" charset="0"/>
                  </a:rPr>
                  <a:t>// optional</a:t>
                </a:r>
                <a:endParaRPr lang="en-US" sz="1100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3861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2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3859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0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3857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8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3855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6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62	</a:t>
                </a:r>
                <a:r>
                  <a:rPr lang="en-US" sz="1100" b="1">
                    <a:latin typeface="Courier New" pitchFamily="49" charset="0"/>
                  </a:rPr>
                  <a:t>   cout &lt;&lt; "\n\nTotals for each letter grade are:"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374"/>
              <a:chOff x="0" y="10472"/>
              <a:chExt cx="3072" cy="374"/>
            </a:xfrm>
          </p:grpSpPr>
          <p:sp>
            <p:nvSpPr>
              <p:cNvPr id="33853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4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63	</a:t>
                </a:r>
                <a:r>
                  <a:rPr lang="en-US" sz="1100" b="1">
                    <a:latin typeface="Courier New" pitchFamily="49" charset="0"/>
                  </a:rPr>
                  <a:t>        &lt;&lt; "\nA: " &lt;&lt; aCount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4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374"/>
              <a:chOff x="0" y="10846"/>
              <a:chExt cx="3072" cy="374"/>
            </a:xfrm>
          </p:grpSpPr>
          <p:sp>
            <p:nvSpPr>
              <p:cNvPr id="33851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2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64	</a:t>
                </a:r>
                <a:r>
                  <a:rPr lang="en-US" sz="1100" b="1">
                    <a:latin typeface="Courier New" pitchFamily="49" charset="0"/>
                  </a:rPr>
                  <a:t>        &lt;&lt; "\nB: " &lt;&lt; bCount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5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374"/>
              <a:chOff x="0" y="11220"/>
              <a:chExt cx="3072" cy="374"/>
            </a:xfrm>
          </p:grpSpPr>
          <p:sp>
            <p:nvSpPr>
              <p:cNvPr id="33849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0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65	</a:t>
                </a:r>
                <a:r>
                  <a:rPr lang="en-US" sz="1100" b="1">
                    <a:latin typeface="Courier New" pitchFamily="49" charset="0"/>
                  </a:rPr>
                  <a:t>        &lt;&lt; "\nC: " &lt;&lt; cCount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6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374"/>
              <a:chOff x="0" y="11594"/>
              <a:chExt cx="3072" cy="374"/>
            </a:xfrm>
          </p:grpSpPr>
          <p:sp>
            <p:nvSpPr>
              <p:cNvPr id="33847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8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66	</a:t>
                </a:r>
                <a:r>
                  <a:rPr lang="en-US" sz="1100" b="1">
                    <a:latin typeface="Courier New" pitchFamily="49" charset="0"/>
                  </a:rPr>
                  <a:t>        &lt;&lt; "\nD: " &lt;&lt; dCount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7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374"/>
              <a:chOff x="0" y="11968"/>
              <a:chExt cx="3072" cy="374"/>
            </a:xfrm>
          </p:grpSpPr>
          <p:sp>
            <p:nvSpPr>
              <p:cNvPr id="33845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6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67	</a:t>
                </a:r>
                <a:r>
                  <a:rPr lang="en-US" sz="1100" b="1">
                    <a:latin typeface="Courier New" pitchFamily="49" charset="0"/>
                  </a:rPr>
                  <a:t>        &lt;&lt; "\nF: " &lt;&lt; fCount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8" name="Group 103"/>
            <p:cNvGrpSpPr>
              <a:grpSpLocks/>
            </p:cNvGrpSpPr>
            <p:nvPr/>
          </p:nvGrpSpPr>
          <p:grpSpPr bwMode="auto">
            <a:xfrm>
              <a:off x="0" y="12342"/>
              <a:ext cx="3072" cy="374"/>
              <a:chOff x="0" y="12342"/>
              <a:chExt cx="3072" cy="374"/>
            </a:xfrm>
          </p:grpSpPr>
          <p:sp>
            <p:nvSpPr>
              <p:cNvPr id="33843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4" name="Rectangle 105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9" name="Group 106"/>
            <p:cNvGrpSpPr>
              <a:grpSpLocks/>
            </p:cNvGrpSpPr>
            <p:nvPr/>
          </p:nvGrpSpPr>
          <p:grpSpPr bwMode="auto">
            <a:xfrm>
              <a:off x="0" y="12716"/>
              <a:ext cx="3072" cy="374"/>
              <a:chOff x="0" y="12716"/>
              <a:chExt cx="3072" cy="374"/>
            </a:xfrm>
          </p:grpSpPr>
          <p:sp>
            <p:nvSpPr>
              <p:cNvPr id="33841" name="Rectangle 107"/>
              <p:cNvSpPr>
                <a:spLocks noChangeArrowheads="1"/>
              </p:cNvSpPr>
              <p:nvPr/>
            </p:nvSpPr>
            <p:spPr bwMode="auto">
              <a:xfrm>
                <a:off x="0" y="1271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2" name="Rectangle 108"/>
              <p:cNvSpPr>
                <a:spLocks noChangeArrowheads="1"/>
              </p:cNvSpPr>
              <p:nvPr/>
            </p:nvSpPr>
            <p:spPr bwMode="auto">
              <a:xfrm>
                <a:off x="0" y="1271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69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30" name="Group 109"/>
            <p:cNvGrpSpPr>
              <a:grpSpLocks/>
            </p:cNvGrpSpPr>
            <p:nvPr/>
          </p:nvGrpSpPr>
          <p:grpSpPr bwMode="auto">
            <a:xfrm>
              <a:off x="0" y="13090"/>
              <a:ext cx="3072" cy="374"/>
              <a:chOff x="0" y="13090"/>
              <a:chExt cx="3072" cy="374"/>
            </a:xfrm>
          </p:grpSpPr>
          <p:sp>
            <p:nvSpPr>
              <p:cNvPr id="33839" name="Rectangle 110"/>
              <p:cNvSpPr>
                <a:spLocks noChangeArrowheads="1"/>
              </p:cNvSpPr>
              <p:nvPr/>
            </p:nvSpPr>
            <p:spPr bwMode="auto">
              <a:xfrm>
                <a:off x="0" y="1309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0" name="Rectangle 111"/>
              <p:cNvSpPr>
                <a:spLocks noChangeArrowheads="1"/>
              </p:cNvSpPr>
              <p:nvPr/>
            </p:nvSpPr>
            <p:spPr bwMode="auto">
              <a:xfrm>
                <a:off x="0" y="1309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70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3831" name="Group 112"/>
          <p:cNvGrpSpPr>
            <a:grpSpLocks/>
          </p:cNvGrpSpPr>
          <p:nvPr/>
        </p:nvGrpSpPr>
        <p:grpSpPr bwMode="auto">
          <a:xfrm>
            <a:off x="2057400" y="990600"/>
            <a:ext cx="5257800" cy="1079500"/>
            <a:chOff x="912" y="912"/>
            <a:chExt cx="3312" cy="680"/>
          </a:xfrm>
        </p:grpSpPr>
        <p:sp>
          <p:nvSpPr>
            <p:cNvPr id="33801" name="Rectangle 113"/>
            <p:cNvSpPr>
              <a:spLocks noChangeArrowheads="1"/>
            </p:cNvSpPr>
            <p:nvPr/>
          </p:nvSpPr>
          <p:spPr bwMode="auto">
            <a:xfrm>
              <a:off x="2064" y="912"/>
              <a:ext cx="2160" cy="6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break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causes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switch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to end and the program continues with the first statement after the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switch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structure.</a:t>
              </a:r>
            </a:p>
          </p:txBody>
        </p:sp>
        <p:sp>
          <p:nvSpPr>
            <p:cNvPr id="33802" name="Line 114"/>
            <p:cNvSpPr>
              <a:spLocks noChangeShapeType="1"/>
            </p:cNvSpPr>
            <p:nvPr/>
          </p:nvSpPr>
          <p:spPr bwMode="auto">
            <a:xfrm flipH="1">
              <a:off x="912" y="1200"/>
              <a:ext cx="115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33832" name="Group 118"/>
          <p:cNvGrpSpPr>
            <a:grpSpLocks/>
          </p:cNvGrpSpPr>
          <p:nvPr/>
        </p:nvGrpSpPr>
        <p:grpSpPr bwMode="auto">
          <a:xfrm>
            <a:off x="1981200" y="3200400"/>
            <a:ext cx="5257800" cy="685800"/>
            <a:chOff x="1248" y="2016"/>
            <a:chExt cx="3312" cy="432"/>
          </a:xfrm>
        </p:grpSpPr>
        <p:sp>
          <p:nvSpPr>
            <p:cNvPr id="33799" name="Line 117"/>
            <p:cNvSpPr>
              <a:spLocks noChangeShapeType="1"/>
            </p:cNvSpPr>
            <p:nvPr/>
          </p:nvSpPr>
          <p:spPr bwMode="auto">
            <a:xfrm flipH="1">
              <a:off x="1248" y="2160"/>
              <a:ext cx="12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33800" name="Rectangle 116"/>
            <p:cNvSpPr>
              <a:spLocks noChangeArrowheads="1"/>
            </p:cNvSpPr>
            <p:nvPr/>
          </p:nvSpPr>
          <p:spPr bwMode="auto">
            <a:xfrm>
              <a:off x="2400" y="2016"/>
              <a:ext cx="2160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default</a:t>
              </a:r>
              <a:r>
                <a:rPr lang="en-US" sz="1600">
                  <a:solidFill>
                    <a:schemeClr val="tx1"/>
                  </a:solidFill>
                </a:rPr>
                <a:t> statement.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4D0ECA-66F3-4DBA-A340-EF84F0DA347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0" y="0"/>
            <a:ext cx="6781800" cy="547842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Enter the letter grades.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Enter the EOF character to end input.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B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d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Incorrect letter grade entered. Enter a new grade.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D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b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Totals for each letter grade are: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A: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B: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C: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D: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F: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71438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noProof="1"/>
              <a:t>3</a:t>
            </a:r>
            <a:r>
              <a:rPr lang="en-US" sz="3200" noProof="1" smtClean="0"/>
              <a:t>.    The Switch Multiple-Selection Structure</a:t>
            </a:r>
            <a:endParaRPr lang="en-US" sz="3200" dirty="0" smtClean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85787" y="642918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Example: Convert a student degree to a grade </a:t>
            </a:r>
            <a:endParaRPr lang="ar-EG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034" y="1214459"/>
            <a:ext cx="5500687" cy="5357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00034" y="1214422"/>
            <a:ext cx="5500725" cy="52863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Tx/>
              <a:buNone/>
            </a:pPr>
            <a:r>
              <a:rPr lang="en-US" sz="1100" dirty="0" smtClean="0"/>
              <a:t># include &lt;</a:t>
            </a:r>
            <a:r>
              <a:rPr lang="en-US" sz="1100" dirty="0" err="1" smtClean="0"/>
              <a:t>iostream.h</a:t>
            </a:r>
            <a:r>
              <a:rPr lang="en-US" sz="11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1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200" dirty="0" smtClean="0"/>
              <a:t>{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int degree, temp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cout &lt;&lt; “ Please enter your degree, it should be in the range from 0 to 100 “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</a:t>
            </a:r>
            <a:r>
              <a:rPr lang="en-US" sz="1200" dirty="0" err="1" smtClean="0"/>
              <a:t>cin</a:t>
            </a:r>
            <a:r>
              <a:rPr lang="en-US" sz="1200" dirty="0" smtClean="0"/>
              <a:t> &gt;&gt; degree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temp = degree / 10;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switch ( temp) {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10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 9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Excellent….Your grade is A ”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 ; 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 8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Very Good….Your grade is B ”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 ; 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 7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Good…Your grade is C ” ;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 ; 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6 :  case 5:   case  4:   case  3:   case  2:   case  1:   case  0: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You Fail “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break;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default 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</a:t>
            </a:r>
            <a:r>
              <a:rPr lang="en-US" sz="1100" dirty="0" smtClean="0"/>
              <a:t>You enter a wrong degree, you should enter a number between 0 and 100</a:t>
            </a:r>
            <a:r>
              <a:rPr lang="en-US" sz="1200" dirty="0" smtClean="0"/>
              <a:t>”;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}  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72198" y="1643063"/>
          <a:ext cx="2428892" cy="3754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1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Condition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Grade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less than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Fail</a:t>
                      </a:r>
                      <a:endParaRPr lang="ar-E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714380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noProof="1"/>
              <a:t>3</a:t>
            </a:r>
            <a:r>
              <a:rPr lang="en-US" sz="3200" noProof="1" smtClean="0"/>
              <a:t>.    The Switch Multiple-Selection Structure</a:t>
            </a:r>
            <a:endParaRPr lang="en-US" sz="3200" dirty="0" smtClean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42911" y="642918"/>
            <a:ext cx="76438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Example: Determine the number of days in a month 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28728" y="1285897"/>
            <a:ext cx="5500687" cy="5357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1585890" y="1357335"/>
            <a:ext cx="5629275" cy="52863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Tx/>
              <a:buNone/>
            </a:pPr>
            <a:r>
              <a:rPr lang="en-US" sz="1100" dirty="0" smtClean="0"/>
              <a:t># include &lt;</a:t>
            </a:r>
            <a:r>
              <a:rPr lang="en-US" sz="1100" dirty="0" err="1" smtClean="0"/>
              <a:t>iostream.h</a:t>
            </a:r>
            <a:r>
              <a:rPr lang="en-US" sz="11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1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200" dirty="0" smtClean="0"/>
              <a:t>{</a:t>
            </a:r>
          </a:p>
          <a:p>
            <a:pPr algn="l" rtl="0">
              <a:buFontTx/>
              <a:buNone/>
            </a:pPr>
            <a:r>
              <a:rPr lang="en-US" sz="1200" dirty="0" smtClean="0"/>
              <a:t>int month, year ;</a:t>
            </a:r>
          </a:p>
          <a:p>
            <a:pPr algn="l" rtl="0">
              <a:buFontTx/>
              <a:buNone/>
            </a:pPr>
            <a:r>
              <a:rPr lang="en-US" sz="1200" dirty="0" smtClean="0"/>
              <a:t>cout &lt;&lt; “ Please enter the number of the month “ ;</a:t>
            </a:r>
          </a:p>
          <a:p>
            <a:pPr algn="l" rtl="0">
              <a:buFontTx/>
              <a:buNone/>
            </a:pPr>
            <a:r>
              <a:rPr lang="en-US" sz="1200" dirty="0" err="1" smtClean="0"/>
              <a:t>cin</a:t>
            </a:r>
            <a:r>
              <a:rPr lang="en-US" sz="1200" dirty="0" smtClean="0"/>
              <a:t> &gt;&gt; month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switch ( month )  {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case  1: case  3: case  5: case  7: case  8: case  10: case  12: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cout &lt;&lt; “ The number of days in this month is 31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break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case  4: case  6: case  9: case  11: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cout &lt;&lt; “ The number of days in this month is 30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break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case  2: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cout &lt;&lt; “ Please enter the year:”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</a:t>
            </a:r>
            <a:r>
              <a:rPr lang="en-US" sz="1200" dirty="0" err="1" smtClean="0"/>
              <a:t>cin</a:t>
            </a:r>
            <a:r>
              <a:rPr lang="en-US" sz="1200" dirty="0" smtClean="0"/>
              <a:t> &gt;&gt; year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if ( year  % 400  = = 0 )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cout &lt;&lt; “ The number of days in this month is 29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else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cout &lt;&lt; “ The number of days in this month is 28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break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default 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cout &lt;&lt; “ The month number should be in the range from 1 to 12 “ ;</a:t>
            </a:r>
          </a:p>
          <a:p>
            <a:pPr algn="l" rtl="0">
              <a:buFontTx/>
              <a:buNone/>
            </a:pPr>
            <a:r>
              <a:rPr lang="en-US" sz="1200" dirty="0" smtClean="0"/>
              <a:t>}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304800" y="285750"/>
            <a:ext cx="8077200" cy="7143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85813" y="1357313"/>
            <a:ext cx="4143377" cy="4572000"/>
          </a:xfrm>
          <a:prstGeom prst="rect">
            <a:avLst/>
          </a:prstGeom>
          <a:noFill/>
        </p:spPr>
        <p:txBody>
          <a:bodyPr lIns="92075" tIns="46038" rIns="92075" bIns="46038">
            <a:normAutofit lnSpcReduction="10000"/>
          </a:bodyPr>
          <a:lstStyle/>
          <a:p>
            <a:pPr marL="342900" lvl="1" indent="-342900"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used to choose among  alternative courses of action.</a:t>
            </a:r>
          </a:p>
          <a:p>
            <a:pPr marL="342900" lvl="1" indent="-342900" algn="l" rtl="0" eaLnBrk="1" hangingPunct="1"/>
            <a:endParaRPr lang="en-US" sz="10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   Syntax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if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Expression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ourier"/>
              </a:rPr>
              <a:t>   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"/>
              </a:rPr>
              <a:t>         </a:t>
            </a:r>
            <a:r>
              <a:rPr lang="en-US" sz="2400" i="1" dirty="0" smtClean="0"/>
              <a:t>Action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000" i="1" dirty="0" smtClean="0">
              <a:latin typeface="Courier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    If the </a:t>
            </a:r>
            <a:r>
              <a:rPr lang="en-US" sz="2400" i="1" dirty="0" smtClean="0"/>
              <a:t>Expression</a:t>
            </a:r>
            <a:r>
              <a:rPr lang="en-US" sz="2400" dirty="0" smtClean="0"/>
              <a:t> is true then execute </a:t>
            </a:r>
            <a:r>
              <a:rPr lang="en-US" sz="2400" i="1" dirty="0" smtClean="0"/>
              <a:t>Action.</a:t>
            </a:r>
          </a:p>
          <a:p>
            <a:pPr algn="l" rtl="0" eaLnBrk="1" hangingPunct="1"/>
            <a:endParaRPr lang="en-US" sz="1000" i="1" dirty="0" smtClean="0">
              <a:latin typeface="Courier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i="1" dirty="0" smtClean="0"/>
              <a:t>     Action</a:t>
            </a:r>
            <a:r>
              <a:rPr lang="en-US" sz="2400" dirty="0" smtClean="0"/>
              <a:t> is either a single statement or a group of statements within braces.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391300" y="1514475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184800" y="2212975"/>
            <a:ext cx="2413000" cy="965200"/>
          </a:xfrm>
          <a:prstGeom prst="diamond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Expression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391300" y="3190875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261000" y="4117975"/>
            <a:ext cx="2260600" cy="812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Action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37225" y="3449638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true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391300" y="4943475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391300" y="5324475"/>
            <a:ext cx="17526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8143900" y="2733675"/>
            <a:ext cx="0" cy="2590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7610500" y="2733675"/>
            <a:ext cx="533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213625" y="344963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false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6315100" y="57054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6315100" y="13620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6315100" y="52482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71585" y="857233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Example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5474" name="Object 0"/>
          <p:cNvGraphicFramePr>
            <a:graphicFrameLocks noChangeAspect="1"/>
          </p:cNvGraphicFramePr>
          <p:nvPr/>
        </p:nvGraphicFramePr>
        <p:xfrm>
          <a:off x="357158" y="1571625"/>
          <a:ext cx="8086725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7" name="VISIO" r:id="rId4" imgW="4429080" imgH="2471400" progId="">
                  <p:embed/>
                </p:oleObj>
              </mc:Choice>
              <mc:Fallback>
                <p:oleObj name="VISIO" r:id="rId4" imgW="4429080" imgH="2471400" progId="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571625"/>
                        <a:ext cx="8086725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285860"/>
            <a:ext cx="7600976" cy="48577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 smtClean="0"/>
              <a:t> example: </a:t>
            </a:r>
          </a:p>
          <a:p>
            <a:pPr lvl="3" algn="l" rtl="0" eaLnBrk="1" hangingPunct="1">
              <a:buFontTx/>
              <a:buNone/>
            </a:pPr>
            <a:r>
              <a:rPr lang="en-US" sz="2200" i="1" dirty="0" smtClean="0">
                <a:solidFill>
                  <a:schemeClr val="accent2"/>
                </a:solidFill>
              </a:rPr>
              <a:t>If student’s grade is greater than or equal to 60</a:t>
            </a:r>
          </a:p>
          <a:p>
            <a:pPr lvl="3" algn="l" rtl="0" eaLnBrk="1" hangingPunct="1">
              <a:buFontTx/>
              <a:buNone/>
            </a:pPr>
            <a:r>
              <a:rPr lang="en-US" sz="2200" i="1" dirty="0" smtClean="0">
                <a:solidFill>
                  <a:schemeClr val="accent2"/>
                </a:solidFill>
              </a:rPr>
              <a:t>	Print “Passed”</a:t>
            </a:r>
          </a:p>
          <a:p>
            <a:pPr lvl="3" algn="l" rtl="0" eaLnBrk="1" hangingPunct="1">
              <a:buFontTx/>
              <a:buNone/>
            </a:pPr>
            <a:endParaRPr lang="en-US" sz="600" i="1" dirty="0" smtClean="0">
              <a:solidFill>
                <a:schemeClr val="accent2"/>
              </a:solidFill>
            </a:endParaRPr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If the condition is </a:t>
            </a:r>
            <a:r>
              <a:rPr lang="en-US" sz="2800" b="1" dirty="0" smtClean="0">
                <a:latin typeface="Courier New" pitchFamily="49" charset="0"/>
              </a:rPr>
              <a:t>true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print statement executed and program goes on to next statement</a:t>
            </a:r>
          </a:p>
          <a:p>
            <a:pPr lvl="2" algn="l" rtl="0" eaLnBrk="1" hangingPunct="1"/>
            <a:endParaRPr lang="en-US" sz="600" dirty="0" smtClean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If the condition is </a:t>
            </a:r>
            <a:r>
              <a:rPr lang="en-US" sz="2800" b="1" dirty="0" smtClean="0">
                <a:latin typeface="Courier New" pitchFamily="49" charset="0"/>
              </a:rPr>
              <a:t>false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print statement is ignored and the program goes onto the next statement</a:t>
            </a:r>
          </a:p>
          <a:p>
            <a:pPr lvl="2" algn="l" rtl="0" eaLnBrk="1" hangingPunct="1"/>
            <a:endParaRPr lang="en-US" sz="600" dirty="0" smtClean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Indenting makes programs easier to read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200" dirty="0" smtClean="0"/>
              <a:t>C++ ignores whitespace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7358114" cy="514353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Translation of </a:t>
            </a:r>
            <a:r>
              <a:rPr lang="en-US" sz="2800" dirty="0" err="1" smtClean="0"/>
              <a:t>pseudocode</a:t>
            </a:r>
            <a:r>
              <a:rPr lang="en-US" sz="2800" dirty="0" smtClean="0"/>
              <a:t> statement into C++:</a:t>
            </a:r>
          </a:p>
          <a:p>
            <a:pPr lvl="3" algn="l" rtl="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 pitchFamily="49" charset="0"/>
              </a:rPr>
              <a:t>if ( grade &gt;= 60 ) 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   cout &lt;&lt; "Passed“;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Diamond symbol (decision symbol)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indicates decision is to be made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Contains an expression that can be true or false.</a:t>
            </a:r>
          </a:p>
          <a:p>
            <a:pPr lvl="2" algn="l" rtl="0" eaLnBrk="1" hangingPunct="1">
              <a:buFontTx/>
              <a:buChar char="-"/>
            </a:pPr>
            <a:r>
              <a:rPr lang="en-US" sz="2400" dirty="0" smtClean="0"/>
              <a:t>Test the condition, follow appropriate path</a:t>
            </a:r>
          </a:p>
          <a:p>
            <a:pPr lvl="2" algn="l" rtl="0" eaLnBrk="1" hangingPunct="1"/>
            <a:endParaRPr lang="en-US" sz="1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if</a:t>
            </a:r>
            <a:r>
              <a:rPr lang="en-US" sz="2800" dirty="0" smtClean="0"/>
              <a:t> structure is a single-entry/single-exit structure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/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243786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Flowchart of </a:t>
            </a:r>
            <a:r>
              <a:rPr lang="en-US" sz="3200" dirty="0" err="1" smtClean="0"/>
              <a:t>pseudocode</a:t>
            </a:r>
            <a:r>
              <a:rPr lang="en-US" sz="3200" dirty="0" smtClean="0"/>
              <a:t> statement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38388"/>
            <a:ext cx="6943832" cy="30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What is the Output?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714517"/>
            <a:ext cx="7091386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x = 5;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y = 10;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 (x &lt; y)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++x;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++y;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cout &lt;&lt;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"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x =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"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x &lt;&lt;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“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y =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“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400" b="1" kern="0" dirty="0" smtClean="0">
                <a:solidFill>
                  <a:schemeClr val="tx1"/>
                </a:solidFill>
                <a:latin typeface="Courier New" pitchFamily="49" charset="0"/>
                <a:cs typeface="+mn-cs"/>
              </a:rPr>
              <a:t>&lt;&lt; y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smtClean="0">
                <a:latin typeface="Courier New" pitchFamily="49" charset="0"/>
              </a:rPr>
              <a:t>     </a:t>
            </a:r>
            <a:r>
              <a:rPr lang="en-US" sz="2400" b="1" kern="0" dirty="0" smtClean="0">
                <a:solidFill>
                  <a:schemeClr val="tx1"/>
                </a:solidFill>
                <a:latin typeface="Courier New" pitchFamily="49" charset="0"/>
                <a:cs typeface="+mn-cs"/>
              </a:rPr>
              <a:t>&lt;&lt; </a:t>
            </a: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endl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</a:t>
            </a:r>
            <a:r>
              <a:rPr lang="en-US" sz="3600" noProof="1" smtClean="0"/>
              <a:t>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Guess a secret number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14518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443061" y="1785943"/>
            <a:ext cx="6057897" cy="4143404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800" dirty="0" smtClean="0"/>
              <a:t># include &lt;</a:t>
            </a:r>
            <a:r>
              <a:rPr lang="en-US" sz="1800" dirty="0" err="1" smtClean="0"/>
              <a:t>iostream.h</a:t>
            </a:r>
            <a:r>
              <a:rPr lang="en-US" sz="18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800" dirty="0" smtClean="0"/>
              <a:t># define   secret   10</a:t>
            </a:r>
          </a:p>
          <a:p>
            <a:pPr algn="l" rtl="0">
              <a:buFontTx/>
              <a:buNone/>
            </a:pPr>
            <a:r>
              <a:rPr lang="en-US" sz="18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800" dirty="0" smtClean="0"/>
              <a:t>{</a:t>
            </a:r>
          </a:p>
          <a:p>
            <a:pPr algn="l" rtl="0">
              <a:buFontTx/>
              <a:buNone/>
            </a:pPr>
            <a:r>
              <a:rPr lang="en-US" sz="1800" dirty="0" smtClean="0"/>
              <a:t>int n;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“ Enter a number: ” ; </a:t>
            </a:r>
          </a:p>
          <a:p>
            <a:pPr algn="l" rtl="0">
              <a:buFontTx/>
              <a:buNone/>
            </a:pPr>
            <a:r>
              <a:rPr lang="en-US" sz="1800" dirty="0" err="1" smtClean="0"/>
              <a:t>cin</a:t>
            </a:r>
            <a:r>
              <a:rPr lang="en-US" sz="1800" dirty="0" smtClean="0"/>
              <a:t> &gt;&gt; n ;</a:t>
            </a:r>
          </a:p>
          <a:p>
            <a:pPr algn="l" rtl="0">
              <a:buFontTx/>
              <a:buNone/>
            </a:pPr>
            <a:r>
              <a:rPr lang="en-US" sz="1800" dirty="0" smtClean="0"/>
              <a:t>if ( n = = secret )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“ You guessed right. ” ; </a:t>
            </a:r>
          </a:p>
          <a:p>
            <a:pPr algn="l" rtl="0">
              <a:buFontTx/>
              <a:buNone/>
            </a:pPr>
            <a:r>
              <a:rPr lang="en-US" sz="1800" dirty="0" smtClean="0"/>
              <a:t>else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cout&lt;&lt; “ Try again, your guess is wrong.” ;</a:t>
            </a:r>
          </a:p>
          <a:p>
            <a:pPr algn="l" rtl="0">
              <a:buFontTx/>
              <a:buNone/>
            </a:pPr>
            <a:r>
              <a:rPr lang="en-US" sz="1800" dirty="0" smtClean="0"/>
              <a:t>} </a:t>
            </a:r>
            <a:endParaRPr lang="ar-EG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1455</Words>
  <Application>Microsoft Office PowerPoint</Application>
  <PresentationFormat>On-screen Show (4:3)</PresentationFormat>
  <Paragraphs>449</Paragraphs>
  <Slides>29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AvantGarde</vt:lpstr>
      <vt:lpstr>Calibri</vt:lpstr>
      <vt:lpstr>Courier</vt:lpstr>
      <vt:lpstr>Courier New</vt:lpstr>
      <vt:lpstr>Symbol</vt:lpstr>
      <vt:lpstr>Times New Roman</vt:lpstr>
      <vt:lpstr>Wingdings</vt:lpstr>
      <vt:lpstr>Pitchbook</vt:lpstr>
      <vt:lpstr>VISIO</vt:lpstr>
      <vt:lpstr>Chapter 2.1 Control Structures (Selection)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2016-03-22T23:49:53Z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